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en-US" sz="4000" b="1" dirty="0">
                <a:solidFill>
                  <a:srgbClr val="FF0000"/>
                </a:solidFill>
                <a:latin typeface="Times New Roman"/>
                <a:ea typeface="Calibri"/>
              </a:rPr>
              <a:t>Athlete's foot </a:t>
            </a:r>
            <a:endParaRPr lang="ar-SA" sz="4000" b="1" dirty="0">
              <a:solidFill>
                <a:srgbClr val="FF0000"/>
              </a:solidFill>
            </a:endParaRPr>
          </a:p>
        </p:txBody>
      </p:sp>
      <p:sp>
        <p:nvSpPr>
          <p:cNvPr id="3" name="عنصر نائب للمحتوى 2"/>
          <p:cNvSpPr>
            <a:spLocks noGrp="1"/>
          </p:cNvSpPr>
          <p:nvPr>
            <p:ph idx="1"/>
          </p:nvPr>
        </p:nvSpPr>
        <p:spPr>
          <a:xfrm>
            <a:off x="457200" y="980728"/>
            <a:ext cx="8229600" cy="5145435"/>
          </a:xfrm>
        </p:spPr>
        <p:txBody>
          <a:bodyPr>
            <a:normAutofit/>
          </a:bodyPr>
          <a:lstStyle/>
          <a:p>
            <a:pPr algn="l" rtl="0"/>
            <a:r>
              <a:rPr lang="en-US" sz="2800" dirty="0">
                <a:latin typeface="Times New Roman"/>
                <a:ea typeface="Calibri"/>
              </a:rPr>
              <a:t>Athlete's </a:t>
            </a:r>
            <a:r>
              <a:rPr lang="en-US" sz="2800" dirty="0" smtClean="0">
                <a:latin typeface="Times New Roman"/>
                <a:ea typeface="Calibri"/>
              </a:rPr>
              <a:t>foot </a:t>
            </a:r>
            <a:r>
              <a:rPr lang="en-US" sz="2800" dirty="0">
                <a:latin typeface="Times New Roman"/>
                <a:ea typeface="Calibri"/>
              </a:rPr>
              <a:t>(</a:t>
            </a:r>
            <a:r>
              <a:rPr lang="en-US" sz="2800" dirty="0" err="1">
                <a:latin typeface="Times New Roman"/>
                <a:ea typeface="Calibri"/>
              </a:rPr>
              <a:t>Tinea</a:t>
            </a:r>
            <a:r>
              <a:rPr lang="en-US" sz="2800" dirty="0">
                <a:latin typeface="Times New Roman"/>
                <a:ea typeface="Calibri"/>
              </a:rPr>
              <a:t> </a:t>
            </a:r>
            <a:r>
              <a:rPr lang="en-US" sz="2800" dirty="0" err="1">
                <a:latin typeface="Times New Roman"/>
                <a:ea typeface="Calibri"/>
              </a:rPr>
              <a:t>pedis</a:t>
            </a:r>
            <a:r>
              <a:rPr lang="en-US" sz="2800" dirty="0" smtClean="0">
                <a:latin typeface="Times New Roman"/>
                <a:ea typeface="Calibri"/>
              </a:rPr>
              <a:t>) </a:t>
            </a:r>
            <a:r>
              <a:rPr lang="en-US" sz="2800" dirty="0">
                <a:latin typeface="Times New Roman"/>
                <a:ea typeface="Calibri"/>
              </a:rPr>
              <a:t>is the most prevalent cutaneous fungal infection in human </a:t>
            </a:r>
            <a:r>
              <a:rPr lang="en-US" sz="2800" dirty="0" smtClean="0">
                <a:latin typeface="Times New Roman"/>
                <a:ea typeface="Calibri"/>
              </a:rPr>
              <a:t>that is common </a:t>
            </a:r>
            <a:r>
              <a:rPr lang="en-US" sz="2800" dirty="0">
                <a:latin typeface="Times New Roman"/>
                <a:ea typeface="Calibri"/>
              </a:rPr>
              <a:t>in adult transmitted in moist or humid locations</a:t>
            </a:r>
            <a:r>
              <a:rPr lang="en-US" sz="2800" dirty="0" smtClean="0">
                <a:latin typeface="Times New Roman"/>
                <a:ea typeface="Calibri"/>
              </a:rPr>
              <a:t>.</a:t>
            </a:r>
          </a:p>
          <a:p>
            <a:pPr algn="l" rtl="0"/>
            <a:endParaRPr lang="en-US" sz="2800" dirty="0" smtClean="0">
              <a:latin typeface="Times New Roman"/>
              <a:ea typeface="Calibri"/>
            </a:endParaRPr>
          </a:p>
          <a:p>
            <a:pPr algn="l" rtl="0"/>
            <a:r>
              <a:rPr lang="en-US" sz="2800" dirty="0" smtClean="0">
                <a:latin typeface="Times New Roman"/>
                <a:ea typeface="Calibri"/>
              </a:rPr>
              <a:t>Location</a:t>
            </a:r>
            <a:r>
              <a:rPr lang="en-US" sz="2800" dirty="0">
                <a:latin typeface="Times New Roman"/>
                <a:ea typeface="Calibri"/>
              </a:rPr>
              <a:t>: Classically, the toes are involved, the web space between the fourth and fifth toes being the most commonly affected.  More severe infections may spread to the sole of the foot and even to the upper surface in some cases </a:t>
            </a:r>
            <a:r>
              <a:rPr lang="en-US" sz="2800" dirty="0" smtClean="0">
                <a:latin typeface="Times New Roman"/>
                <a:ea typeface="Calibri"/>
              </a:rPr>
              <a:t>that need referral.</a:t>
            </a:r>
          </a:p>
          <a:p>
            <a:pPr algn="l" rtl="0"/>
            <a:endParaRPr lang="ar-SA" sz="2800" dirty="0"/>
          </a:p>
        </p:txBody>
      </p:sp>
    </p:spTree>
    <p:extLst>
      <p:ext uri="{BB962C8B-B14F-4D97-AF65-F5344CB8AC3E}">
        <p14:creationId xmlns:p14="http://schemas.microsoft.com/office/powerpoint/2010/main" val="2964539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5" y="116632"/>
            <a:ext cx="7262197"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99592" y="3717032"/>
            <a:ext cx="7118180" cy="2286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7136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a:bodyPr>
          <a:lstStyle/>
          <a:p>
            <a:pPr marL="0" indent="0" algn="l" rtl="0">
              <a:buNone/>
            </a:pPr>
            <a:r>
              <a:rPr lang="en-US" b="1" dirty="0" err="1">
                <a:solidFill>
                  <a:srgbClr val="FF0000"/>
                </a:solidFill>
                <a:latin typeface="Times New Roman"/>
                <a:ea typeface="Calibri"/>
              </a:rPr>
              <a:t>Terbinaﬁne</a:t>
            </a:r>
            <a:r>
              <a:rPr lang="en-US" dirty="0">
                <a:solidFill>
                  <a:srgbClr val="FF0000"/>
                </a:solidFill>
                <a:latin typeface="Times New Roman"/>
                <a:ea typeface="Calibri"/>
              </a:rPr>
              <a:t> </a:t>
            </a:r>
            <a:endParaRPr lang="en-US" dirty="0" smtClean="0">
              <a:solidFill>
                <a:srgbClr val="FF0000"/>
              </a:solidFill>
              <a:latin typeface="Times New Roman"/>
              <a:ea typeface="Calibri"/>
            </a:endParaRPr>
          </a:p>
          <a:p>
            <a:pPr algn="l" rtl="0"/>
            <a:r>
              <a:rPr lang="en-US" sz="2800" dirty="0" smtClean="0">
                <a:latin typeface="Times New Roman"/>
                <a:ea typeface="Calibri"/>
              </a:rPr>
              <a:t>cream, solution, spray and gel formulations</a:t>
            </a:r>
            <a:r>
              <a:rPr lang="en-US" sz="2800" dirty="0">
                <a:latin typeface="Times New Roman"/>
                <a:ea typeface="Calibri"/>
              </a:rPr>
              <a:t>. </a:t>
            </a:r>
            <a:endParaRPr lang="en-US" sz="2800" dirty="0" smtClean="0">
              <a:latin typeface="Times New Roman"/>
              <a:ea typeface="Calibri"/>
            </a:endParaRPr>
          </a:p>
          <a:p>
            <a:pPr algn="l" rtl="0"/>
            <a:r>
              <a:rPr lang="en-US" sz="2800" dirty="0" smtClean="0">
                <a:latin typeface="Times New Roman"/>
                <a:ea typeface="Calibri"/>
              </a:rPr>
              <a:t>There </a:t>
            </a:r>
            <a:r>
              <a:rPr lang="en-US" sz="2800" dirty="0">
                <a:latin typeface="Times New Roman"/>
                <a:ea typeface="Calibri"/>
              </a:rPr>
              <a:t>is evidence that </a:t>
            </a:r>
            <a:r>
              <a:rPr lang="en-US" sz="2800" dirty="0" err="1">
                <a:latin typeface="Times New Roman"/>
                <a:ea typeface="Calibri"/>
              </a:rPr>
              <a:t>terbinaﬁne</a:t>
            </a:r>
            <a:r>
              <a:rPr lang="en-US" sz="2800" dirty="0">
                <a:latin typeface="Times New Roman"/>
                <a:ea typeface="Calibri"/>
              </a:rPr>
              <a:t> is better than the azoles in preventing recurrence, so it will be useful </a:t>
            </a:r>
            <a:r>
              <a:rPr lang="en-US" sz="2800" dirty="0" smtClean="0">
                <a:latin typeface="Times New Roman"/>
                <a:ea typeface="Calibri"/>
              </a:rPr>
              <a:t>for </a:t>
            </a:r>
            <a:r>
              <a:rPr lang="en-US" sz="2800" dirty="0">
                <a:latin typeface="Times New Roman"/>
                <a:ea typeface="Calibri"/>
              </a:rPr>
              <a:t>frequent </a:t>
            </a:r>
            <a:r>
              <a:rPr lang="en-US" sz="2800" dirty="0" smtClean="0">
                <a:latin typeface="Times New Roman"/>
                <a:ea typeface="Calibri"/>
              </a:rPr>
              <a:t>athlete’s foot. </a:t>
            </a:r>
          </a:p>
          <a:p>
            <a:pPr algn="l" rtl="0"/>
            <a:r>
              <a:rPr lang="en-US" sz="2800" dirty="0" err="1" smtClean="0">
                <a:latin typeface="Times New Roman"/>
                <a:ea typeface="Calibri"/>
              </a:rPr>
              <a:t>Terbinaﬁne</a:t>
            </a:r>
            <a:r>
              <a:rPr lang="en-US" sz="2800" dirty="0" smtClean="0">
                <a:latin typeface="Times New Roman"/>
                <a:ea typeface="Calibri"/>
              </a:rPr>
              <a:t> </a:t>
            </a:r>
            <a:r>
              <a:rPr lang="en-US" sz="2800" dirty="0">
                <a:latin typeface="Times New Roman"/>
                <a:ea typeface="Calibri"/>
              </a:rPr>
              <a:t>can cause redness, itching and stinging of the skin; </a:t>
            </a:r>
            <a:endParaRPr lang="en-US" sz="2800" dirty="0" smtClean="0">
              <a:latin typeface="Times New Roman"/>
              <a:ea typeface="Calibri"/>
            </a:endParaRPr>
          </a:p>
          <a:p>
            <a:pPr algn="l" rtl="0"/>
            <a:r>
              <a:rPr lang="en-US" sz="2800" dirty="0" smtClean="0">
                <a:latin typeface="Times New Roman"/>
                <a:ea typeface="Calibri"/>
              </a:rPr>
              <a:t>contact </a:t>
            </a:r>
            <a:r>
              <a:rPr lang="en-US" sz="2800" dirty="0">
                <a:latin typeface="Times New Roman"/>
                <a:ea typeface="Calibri"/>
              </a:rPr>
              <a:t>with the eyes should be avoided. </a:t>
            </a:r>
            <a:endParaRPr lang="en-US" sz="2800" dirty="0" smtClean="0">
              <a:latin typeface="Times New Roman"/>
              <a:ea typeface="Calibri"/>
            </a:endParaRPr>
          </a:p>
          <a:p>
            <a:pPr algn="l" rtl="0"/>
            <a:r>
              <a:rPr lang="en-US" sz="2800" dirty="0" err="1" smtClean="0">
                <a:latin typeface="Times New Roman"/>
                <a:ea typeface="Calibri"/>
              </a:rPr>
              <a:t>Terbinaﬁne</a:t>
            </a:r>
            <a:r>
              <a:rPr lang="en-US" sz="2800" dirty="0" smtClean="0">
                <a:latin typeface="Times New Roman"/>
                <a:ea typeface="Calibri"/>
              </a:rPr>
              <a:t> </a:t>
            </a:r>
            <a:r>
              <a:rPr lang="en-US" sz="2800" dirty="0">
                <a:latin typeface="Times New Roman"/>
                <a:ea typeface="Calibri"/>
              </a:rPr>
              <a:t>products are not recommended for use in children</a:t>
            </a:r>
            <a:r>
              <a:rPr lang="en-US" sz="2400" dirty="0"/>
              <a:t>.</a:t>
            </a:r>
          </a:p>
          <a:p>
            <a:pPr algn="l" rtl="0"/>
            <a:endParaRPr lang="ar-SA" sz="2400" dirty="0"/>
          </a:p>
        </p:txBody>
      </p:sp>
    </p:spTree>
    <p:extLst>
      <p:ext uri="{BB962C8B-B14F-4D97-AF65-F5344CB8AC3E}">
        <p14:creationId xmlns:p14="http://schemas.microsoft.com/office/powerpoint/2010/main" val="1300379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marL="0" indent="0" algn="l" rtl="0">
              <a:lnSpc>
                <a:spcPct val="115000"/>
              </a:lnSpc>
              <a:spcAft>
                <a:spcPts val="0"/>
              </a:spcAft>
              <a:buNone/>
            </a:pPr>
            <a:r>
              <a:rPr lang="en-US" dirty="0">
                <a:latin typeface="Times New Roman"/>
                <a:ea typeface="Calibri"/>
                <a:cs typeface="Arial"/>
              </a:rPr>
              <a:t>Antifungal/steroid combination</a:t>
            </a:r>
            <a:r>
              <a:rPr lang="en-US" dirty="0" smtClean="0">
                <a:latin typeface="Times New Roman"/>
                <a:ea typeface="Calibri"/>
                <a:cs typeface="Arial"/>
              </a:rPr>
              <a:t>:</a:t>
            </a:r>
          </a:p>
          <a:p>
            <a:pPr marL="0" indent="0" algn="l" rtl="0">
              <a:lnSpc>
                <a:spcPct val="115000"/>
              </a:lnSpc>
              <a:spcAft>
                <a:spcPts val="0"/>
              </a:spcAft>
              <a:buNone/>
            </a:pPr>
            <a:r>
              <a:rPr lang="en-US" dirty="0" smtClean="0">
                <a:latin typeface="Times New Roman"/>
                <a:ea typeface="Calibri"/>
                <a:cs typeface="Arial"/>
              </a:rPr>
              <a:t>1- </a:t>
            </a:r>
            <a:r>
              <a:rPr lang="en-US" sz="2800" dirty="0" err="1" smtClean="0">
                <a:latin typeface="Times New Roman"/>
                <a:ea typeface="Calibri"/>
                <a:cs typeface="Arial"/>
              </a:rPr>
              <a:t>Miconazole</a:t>
            </a:r>
            <a:r>
              <a:rPr lang="en-US" sz="2800" dirty="0" smtClean="0">
                <a:latin typeface="Times New Roman"/>
                <a:ea typeface="Calibri"/>
                <a:cs typeface="Arial"/>
              </a:rPr>
              <a:t> </a:t>
            </a:r>
            <a:r>
              <a:rPr lang="en-US" sz="2800" dirty="0">
                <a:latin typeface="Times New Roman"/>
                <a:ea typeface="Calibri"/>
                <a:cs typeface="Arial"/>
              </a:rPr>
              <a:t>2% with hydrocortisone </a:t>
            </a:r>
            <a:r>
              <a:rPr lang="en-US" sz="2800" dirty="0" smtClean="0">
                <a:latin typeface="Times New Roman"/>
                <a:ea typeface="Calibri"/>
                <a:cs typeface="Arial"/>
              </a:rPr>
              <a:t>1% (</a:t>
            </a:r>
            <a:r>
              <a:rPr lang="en-US" sz="2800" dirty="0" err="1" smtClean="0">
                <a:latin typeface="Times New Roman"/>
                <a:ea typeface="Calibri"/>
                <a:cs typeface="Arial"/>
              </a:rPr>
              <a:t>Daktacort</a:t>
            </a:r>
            <a:r>
              <a:rPr lang="en-US" sz="2800" dirty="0" smtClean="0">
                <a:latin typeface="Times New Roman"/>
                <a:ea typeface="Calibri"/>
                <a:cs typeface="Arial"/>
              </a:rPr>
              <a:t>) 2- </a:t>
            </a:r>
            <a:r>
              <a:rPr lang="en-US" sz="2800" dirty="0" err="1" smtClean="0">
                <a:latin typeface="Times New Roman"/>
                <a:ea typeface="Calibri"/>
                <a:cs typeface="Arial"/>
              </a:rPr>
              <a:t>Clotrimazole</a:t>
            </a:r>
            <a:r>
              <a:rPr lang="en-US" sz="2800" dirty="0" smtClean="0">
                <a:latin typeface="Times New Roman"/>
                <a:ea typeface="Calibri"/>
                <a:cs typeface="Arial"/>
              </a:rPr>
              <a:t> </a:t>
            </a:r>
            <a:r>
              <a:rPr lang="en-US" sz="2800" dirty="0">
                <a:latin typeface="Times New Roman"/>
                <a:ea typeface="Calibri"/>
                <a:cs typeface="Arial"/>
              </a:rPr>
              <a:t>1% with Hydrocortisone </a:t>
            </a:r>
            <a:r>
              <a:rPr lang="en-US" sz="2800" dirty="0" smtClean="0">
                <a:latin typeface="Times New Roman"/>
                <a:ea typeface="Calibri"/>
                <a:cs typeface="Arial"/>
              </a:rPr>
              <a:t>1% (</a:t>
            </a:r>
            <a:r>
              <a:rPr lang="en-US" sz="2800" dirty="0" err="1" smtClean="0">
                <a:latin typeface="Times New Roman"/>
                <a:ea typeface="Calibri"/>
                <a:cs typeface="Arial"/>
              </a:rPr>
              <a:t>Canesten</a:t>
            </a:r>
            <a:r>
              <a:rPr lang="en-US" sz="2800" dirty="0" smtClean="0">
                <a:latin typeface="Times New Roman"/>
                <a:ea typeface="Calibri"/>
                <a:cs typeface="Arial"/>
              </a:rPr>
              <a:t>-H) </a:t>
            </a:r>
          </a:p>
          <a:p>
            <a:pPr marL="0" indent="0" algn="l" rtl="0">
              <a:lnSpc>
                <a:spcPct val="115000"/>
              </a:lnSpc>
              <a:spcAft>
                <a:spcPts val="0"/>
              </a:spcAft>
              <a:buNone/>
            </a:pPr>
            <a:r>
              <a:rPr lang="en-US" sz="2800" dirty="0" smtClean="0">
                <a:ea typeface="Calibri"/>
                <a:cs typeface="Times New Roman"/>
              </a:rPr>
              <a:t> M</a:t>
            </a:r>
            <a:r>
              <a:rPr lang="en-US" sz="2800" dirty="0" smtClean="0">
                <a:latin typeface="Times New Roman"/>
                <a:ea typeface="Calibri"/>
              </a:rPr>
              <a:t>aximum </a:t>
            </a:r>
            <a:r>
              <a:rPr lang="en-US" sz="2800" dirty="0">
                <a:latin typeface="Times New Roman"/>
                <a:ea typeface="Calibri"/>
              </a:rPr>
              <a:t>period of treatment is 7 days</a:t>
            </a:r>
            <a:r>
              <a:rPr lang="en-US" sz="2800" dirty="0" smtClean="0">
                <a:latin typeface="Times New Roman"/>
                <a:ea typeface="Calibri"/>
              </a:rPr>
              <a:t>. After that continue with topical antifungal</a:t>
            </a:r>
          </a:p>
          <a:p>
            <a:pPr algn="l" rtl="0">
              <a:lnSpc>
                <a:spcPct val="115000"/>
              </a:lnSpc>
              <a:spcAft>
                <a:spcPts val="0"/>
              </a:spcAft>
            </a:pPr>
            <a:r>
              <a:rPr lang="en-US" dirty="0" smtClean="0">
                <a:latin typeface="Times New Roman"/>
              </a:rPr>
              <a:t>Note: Topical steroid alone not recommended. Why?</a:t>
            </a:r>
            <a:endParaRPr lang="ar-SA" dirty="0"/>
          </a:p>
        </p:txBody>
      </p:sp>
    </p:spTree>
    <p:extLst>
      <p:ext uri="{BB962C8B-B14F-4D97-AF65-F5344CB8AC3E}">
        <p14:creationId xmlns:p14="http://schemas.microsoft.com/office/powerpoint/2010/main" val="3449952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Fungal infection according to site</a:t>
            </a:r>
            <a:endParaRPr lang="ar-SA" dirty="0"/>
          </a:p>
        </p:txBody>
      </p:sp>
      <p:sp>
        <p:nvSpPr>
          <p:cNvPr id="3" name="عنصر نائب للمحتوى 2"/>
          <p:cNvSpPr>
            <a:spLocks noGrp="1"/>
          </p:cNvSpPr>
          <p:nvPr>
            <p:ph idx="1"/>
          </p:nvPr>
        </p:nvSpPr>
        <p:spPr/>
        <p:txBody>
          <a:bodyPr/>
          <a:lstStyle/>
          <a:p>
            <a:pPr marL="0" indent="0" algn="l" rtl="0">
              <a:buNone/>
            </a:pPr>
            <a:endParaRPr lang="en-US" dirty="0" smtClean="0"/>
          </a:p>
          <a:p>
            <a:pPr algn="l" rtl="0"/>
            <a:r>
              <a:rPr lang="en-US" dirty="0" smtClean="0"/>
              <a:t>  </a:t>
            </a:r>
            <a:r>
              <a:rPr lang="en-US" dirty="0"/>
              <a:t>Scalp </a:t>
            </a:r>
            <a:r>
              <a:rPr lang="en-US" dirty="0" smtClean="0"/>
              <a:t>------</a:t>
            </a:r>
            <a:r>
              <a:rPr lang="en-US" dirty="0" err="1" smtClean="0"/>
              <a:t>Tinea</a:t>
            </a:r>
            <a:r>
              <a:rPr lang="en-US" dirty="0" smtClean="0"/>
              <a:t> </a:t>
            </a:r>
            <a:r>
              <a:rPr lang="en-US" dirty="0" err="1"/>
              <a:t>capitis</a:t>
            </a:r>
            <a:r>
              <a:rPr lang="en-US" dirty="0"/>
              <a:t> </a:t>
            </a:r>
            <a:endParaRPr lang="en-US" dirty="0" smtClean="0"/>
          </a:p>
          <a:p>
            <a:pPr algn="l" rtl="0"/>
            <a:r>
              <a:rPr lang="en-US" dirty="0" smtClean="0"/>
              <a:t>Feet ---------</a:t>
            </a:r>
            <a:r>
              <a:rPr lang="en-US" dirty="0" err="1" smtClean="0"/>
              <a:t>Tinea</a:t>
            </a:r>
            <a:r>
              <a:rPr lang="en-US" dirty="0" smtClean="0"/>
              <a:t> </a:t>
            </a:r>
            <a:r>
              <a:rPr lang="en-US" dirty="0" err="1"/>
              <a:t>pedis</a:t>
            </a:r>
            <a:r>
              <a:rPr lang="en-US" dirty="0"/>
              <a:t>  </a:t>
            </a:r>
            <a:endParaRPr lang="en-US" dirty="0" smtClean="0"/>
          </a:p>
          <a:p>
            <a:pPr algn="l" rtl="0"/>
            <a:r>
              <a:rPr lang="en-US" dirty="0" smtClean="0"/>
              <a:t>Groin ---------</a:t>
            </a:r>
            <a:r>
              <a:rPr lang="en-US" dirty="0" err="1" smtClean="0"/>
              <a:t>Tinea</a:t>
            </a:r>
            <a:r>
              <a:rPr lang="en-US" dirty="0" smtClean="0"/>
              <a:t> </a:t>
            </a:r>
            <a:r>
              <a:rPr lang="en-US" dirty="0" err="1"/>
              <a:t>cruris</a:t>
            </a:r>
            <a:r>
              <a:rPr lang="en-US" dirty="0"/>
              <a:t> </a:t>
            </a:r>
            <a:endParaRPr lang="en-US" dirty="0" smtClean="0"/>
          </a:p>
          <a:p>
            <a:pPr algn="l" rtl="0"/>
            <a:r>
              <a:rPr lang="en-US" dirty="0" smtClean="0"/>
              <a:t>Body ----------</a:t>
            </a:r>
            <a:r>
              <a:rPr lang="en-US" dirty="0" err="1" smtClean="0"/>
              <a:t>Tinea</a:t>
            </a:r>
            <a:r>
              <a:rPr lang="en-US" dirty="0" smtClean="0"/>
              <a:t> </a:t>
            </a:r>
            <a:r>
              <a:rPr lang="en-US" dirty="0" err="1"/>
              <a:t>corporis</a:t>
            </a:r>
            <a:r>
              <a:rPr lang="en-US" dirty="0"/>
              <a:t> </a:t>
            </a:r>
            <a:endParaRPr lang="en-US" dirty="0" smtClean="0"/>
          </a:p>
          <a:p>
            <a:pPr algn="l" rtl="0"/>
            <a:r>
              <a:rPr lang="en-US" dirty="0" smtClean="0"/>
              <a:t>Nails --------</a:t>
            </a:r>
            <a:r>
              <a:rPr lang="en-US" dirty="0" err="1" smtClean="0"/>
              <a:t>Tinea</a:t>
            </a:r>
            <a:r>
              <a:rPr lang="en-US" dirty="0" smtClean="0"/>
              <a:t> </a:t>
            </a:r>
            <a:r>
              <a:rPr lang="en-US" dirty="0" err="1"/>
              <a:t>unguium</a:t>
            </a:r>
            <a:r>
              <a:rPr lang="en-US" dirty="0"/>
              <a:t> (</a:t>
            </a:r>
            <a:r>
              <a:rPr lang="en-US" dirty="0" err="1"/>
              <a:t>onychomycosis</a:t>
            </a:r>
            <a:endParaRPr lang="ar-SA" dirty="0"/>
          </a:p>
        </p:txBody>
      </p:sp>
    </p:spTree>
    <p:extLst>
      <p:ext uri="{BB962C8B-B14F-4D97-AF65-F5344CB8AC3E}">
        <p14:creationId xmlns:p14="http://schemas.microsoft.com/office/powerpoint/2010/main" val="946508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a:bodyPr>
          <a:lstStyle/>
          <a:p>
            <a:pPr marL="0" indent="0" algn="l" rtl="0">
              <a:buNone/>
            </a:pPr>
            <a:r>
              <a:rPr lang="en-US" sz="2800" dirty="0">
                <a:latin typeface="Times New Roman"/>
                <a:ea typeface="Calibri"/>
              </a:rPr>
              <a:t>Appearance: </a:t>
            </a:r>
            <a:endParaRPr lang="en-US" sz="2800" dirty="0" smtClean="0">
              <a:latin typeface="Times New Roman"/>
              <a:ea typeface="Calibri"/>
            </a:endParaRPr>
          </a:p>
          <a:p>
            <a:pPr marL="0" indent="0" algn="l" rtl="0">
              <a:buNone/>
            </a:pPr>
            <a:r>
              <a:rPr lang="en-US" sz="2800" dirty="0" smtClean="0">
                <a:latin typeface="Times New Roman"/>
                <a:ea typeface="Calibri"/>
              </a:rPr>
              <a:t>The </a:t>
            </a:r>
            <a:r>
              <a:rPr lang="en-US" sz="2800" dirty="0">
                <a:latin typeface="Times New Roman"/>
                <a:ea typeface="Calibri"/>
              </a:rPr>
              <a:t>skin in the web spaces appears white and (soggy). The area is normally itchy and the feet tend to </a:t>
            </a:r>
            <a:r>
              <a:rPr lang="en-US" sz="2800" dirty="0" smtClean="0">
                <a:latin typeface="Times New Roman"/>
                <a:ea typeface="Calibri"/>
              </a:rPr>
              <a:t>smell.</a:t>
            </a:r>
          </a:p>
          <a:p>
            <a:pPr marL="0" indent="0" algn="l" rtl="0">
              <a:buNone/>
            </a:pPr>
            <a:r>
              <a:rPr lang="en-US" sz="2800" dirty="0" smtClean="0">
                <a:latin typeface="Times New Roman"/>
                <a:ea typeface="Calibri"/>
              </a:rPr>
              <a:t> </a:t>
            </a:r>
            <a:r>
              <a:rPr lang="en-US" sz="2800" dirty="0">
                <a:latin typeface="Times New Roman"/>
                <a:ea typeface="Calibri"/>
              </a:rPr>
              <a:t>The skin become macerated and begin to peel off and the underneath skin usually reddened and may be </a:t>
            </a:r>
            <a:r>
              <a:rPr lang="en-US" sz="2800" dirty="0" smtClean="0">
                <a:latin typeface="Times New Roman"/>
                <a:ea typeface="Calibri"/>
              </a:rPr>
              <a:t>sore.</a:t>
            </a:r>
          </a:p>
          <a:p>
            <a:pPr marL="0" indent="0" algn="l" rtl="0">
              <a:buNone/>
            </a:pPr>
            <a:r>
              <a:rPr lang="en-US" sz="2800" dirty="0" smtClean="0">
                <a:latin typeface="Times New Roman"/>
                <a:ea typeface="Calibri"/>
              </a:rPr>
              <a:t> </a:t>
            </a:r>
          </a:p>
          <a:p>
            <a:pPr marL="0" indent="0" algn="l" rtl="0">
              <a:buNone/>
            </a:pPr>
            <a:r>
              <a:rPr lang="en-US" sz="2800" dirty="0" smtClean="0">
                <a:latin typeface="Times New Roman"/>
                <a:ea typeface="Calibri"/>
              </a:rPr>
              <a:t>Severity</a:t>
            </a:r>
            <a:r>
              <a:rPr lang="en-US" sz="2800" dirty="0">
                <a:latin typeface="Times New Roman"/>
                <a:ea typeface="Calibri"/>
              </a:rPr>
              <a:t>: </a:t>
            </a:r>
            <a:endParaRPr lang="en-US" sz="2800" dirty="0" smtClean="0">
              <a:latin typeface="Times New Roman"/>
              <a:ea typeface="Calibri"/>
            </a:endParaRPr>
          </a:p>
          <a:p>
            <a:pPr marL="0" indent="0" algn="l" rtl="0">
              <a:buNone/>
            </a:pPr>
            <a:r>
              <a:rPr lang="en-US" sz="2800" dirty="0" smtClean="0">
                <a:latin typeface="Times New Roman"/>
                <a:ea typeface="Calibri"/>
              </a:rPr>
              <a:t> Severe </a:t>
            </a:r>
            <a:r>
              <a:rPr lang="en-US" sz="2800" dirty="0">
                <a:latin typeface="Times New Roman"/>
                <a:ea typeface="Calibri"/>
              </a:rPr>
              <a:t>athlete's foot [broken and macerated skin with signs of bacterial involvement (weeping, pus or yellow crusts</a:t>
            </a:r>
            <a:r>
              <a:rPr lang="en-US" sz="2800" dirty="0" smtClean="0">
                <a:latin typeface="Times New Roman"/>
                <a:ea typeface="Calibri"/>
              </a:rPr>
              <a:t>) </a:t>
            </a:r>
            <a:r>
              <a:rPr lang="en-US" sz="2800" dirty="0">
                <a:latin typeface="Times New Roman"/>
                <a:ea typeface="Calibri"/>
              </a:rPr>
              <a:t>required referral </a:t>
            </a:r>
            <a:endParaRPr lang="ar-SA" sz="2800" dirty="0"/>
          </a:p>
        </p:txBody>
      </p:sp>
    </p:spTree>
    <p:extLst>
      <p:ext uri="{BB962C8B-B14F-4D97-AF65-F5344CB8AC3E}">
        <p14:creationId xmlns:p14="http://schemas.microsoft.com/office/powerpoint/2010/main" val="671699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238" y="476672"/>
            <a:ext cx="3598738"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476672"/>
            <a:ext cx="4032448"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404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en-US" sz="3600" b="1" dirty="0">
                <a:solidFill>
                  <a:srgbClr val="FF0000"/>
                </a:solidFill>
                <a:latin typeface="Times New Roman"/>
                <a:ea typeface="Calibri"/>
                <a:cs typeface="+mn-cs"/>
              </a:rPr>
              <a:t>Conditions to eliminate</a:t>
            </a:r>
            <a:endParaRPr lang="ar-SA" sz="3600" b="1" dirty="0">
              <a:solidFill>
                <a:srgbClr val="FF0000"/>
              </a:solidFill>
              <a:latin typeface="Times New Roman"/>
              <a:ea typeface="Calibri"/>
              <a:cs typeface="+mn-cs"/>
            </a:endParaRPr>
          </a:p>
        </p:txBody>
      </p:sp>
      <p:sp>
        <p:nvSpPr>
          <p:cNvPr id="3" name="عنصر نائب للمحتوى 2"/>
          <p:cNvSpPr>
            <a:spLocks noGrp="1"/>
          </p:cNvSpPr>
          <p:nvPr>
            <p:ph idx="1"/>
          </p:nvPr>
        </p:nvSpPr>
        <p:spPr>
          <a:xfrm>
            <a:off x="457200" y="1052736"/>
            <a:ext cx="8229600" cy="5073427"/>
          </a:xfrm>
        </p:spPr>
        <p:txBody>
          <a:bodyPr/>
          <a:lstStyle/>
          <a:p>
            <a:pPr algn="l" rtl="0"/>
            <a:r>
              <a:rPr lang="en-US" dirty="0" err="1" smtClean="0">
                <a:latin typeface="Times New Roman"/>
                <a:ea typeface="Calibri"/>
              </a:rPr>
              <a:t>Immunocompromised</a:t>
            </a:r>
            <a:r>
              <a:rPr lang="en-US" dirty="0" smtClean="0">
                <a:latin typeface="Times New Roman"/>
                <a:ea typeface="Calibri"/>
              </a:rPr>
              <a:t> </a:t>
            </a:r>
            <a:r>
              <a:rPr lang="en-US" dirty="0">
                <a:latin typeface="Times New Roman"/>
                <a:ea typeface="Calibri"/>
              </a:rPr>
              <a:t>patients </a:t>
            </a:r>
            <a:r>
              <a:rPr lang="en-US" dirty="0" smtClean="0">
                <a:latin typeface="Times New Roman"/>
                <a:ea typeface="Calibri"/>
              </a:rPr>
              <a:t>present </a:t>
            </a:r>
            <a:r>
              <a:rPr lang="en-US" dirty="0">
                <a:latin typeface="Times New Roman"/>
                <a:ea typeface="Calibri"/>
              </a:rPr>
              <a:t>with athlete's foot are best </a:t>
            </a:r>
            <a:r>
              <a:rPr lang="en-US" dirty="0" smtClean="0">
                <a:latin typeface="Times New Roman"/>
                <a:ea typeface="Calibri"/>
              </a:rPr>
              <a:t>referred</a:t>
            </a:r>
          </a:p>
          <a:p>
            <a:pPr algn="l" rtl="0"/>
            <a:r>
              <a:rPr lang="en-US" dirty="0" smtClean="0">
                <a:latin typeface="Times New Roman"/>
                <a:ea typeface="Calibri"/>
              </a:rPr>
              <a:t> Diabetics </a:t>
            </a:r>
            <a:r>
              <a:rPr lang="en-US" dirty="0">
                <a:latin typeface="Times New Roman"/>
                <a:ea typeface="Calibri"/>
              </a:rPr>
              <a:t>may have impaired circulation or innervation of the feet and are more prone to secondary infections in addition to poorer healing of open </a:t>
            </a:r>
            <a:r>
              <a:rPr lang="en-US" dirty="0" smtClean="0">
                <a:latin typeface="Times New Roman"/>
                <a:ea typeface="Calibri"/>
              </a:rPr>
              <a:t>wounds</a:t>
            </a:r>
          </a:p>
          <a:p>
            <a:pPr algn="l" rtl="0"/>
            <a:r>
              <a:rPr lang="en-US" dirty="0">
                <a:latin typeface="Times New Roman"/>
                <a:ea typeface="Calibri"/>
              </a:rPr>
              <a:t>Involvement of toenails (see  </a:t>
            </a:r>
            <a:r>
              <a:rPr lang="en-US" dirty="0" err="1">
                <a:latin typeface="Times New Roman"/>
                <a:ea typeface="Calibri"/>
              </a:rPr>
              <a:t>Tinea</a:t>
            </a:r>
            <a:r>
              <a:rPr lang="en-US" dirty="0">
                <a:latin typeface="Times New Roman"/>
                <a:ea typeface="Calibri"/>
              </a:rPr>
              <a:t> </a:t>
            </a:r>
            <a:r>
              <a:rPr lang="en-US" dirty="0" err="1" smtClean="0">
                <a:latin typeface="Times New Roman"/>
                <a:ea typeface="Calibri"/>
              </a:rPr>
              <a:t>unguium</a:t>
            </a:r>
            <a:r>
              <a:rPr lang="en-US" dirty="0" smtClean="0">
                <a:latin typeface="Times New Roman"/>
                <a:ea typeface="Calibri"/>
              </a:rPr>
              <a:t>)---referral.</a:t>
            </a:r>
            <a:endParaRPr lang="ar-SA" dirty="0"/>
          </a:p>
        </p:txBody>
      </p:sp>
    </p:spTree>
    <p:extLst>
      <p:ext uri="{BB962C8B-B14F-4D97-AF65-F5344CB8AC3E}">
        <p14:creationId xmlns:p14="http://schemas.microsoft.com/office/powerpoint/2010/main" val="3085960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en-US" dirty="0">
                <a:solidFill>
                  <a:srgbClr val="FF0000"/>
                </a:solidFill>
                <a:effectLst>
                  <a:outerShdw blurRad="38100" dist="38100" dir="2700000" algn="tl">
                    <a:srgbClr val="000000">
                      <a:alpha val="43137"/>
                    </a:srgbClr>
                  </a:outerShdw>
                </a:effectLst>
                <a:latin typeface="Times New Roman"/>
                <a:ea typeface="Calibri"/>
              </a:rPr>
              <a:t>practical advice to prevent reinfection</a:t>
            </a:r>
            <a:endParaRPr lang="ar-SA" dirty="0">
              <a:solidFill>
                <a:srgbClr val="FF000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457200" y="908720"/>
            <a:ext cx="8229600" cy="5688632"/>
          </a:xfrm>
        </p:spPr>
        <p:txBody>
          <a:bodyPr>
            <a:noAutofit/>
          </a:bodyPr>
          <a:lstStyle/>
          <a:p>
            <a:pPr marL="0" indent="0" algn="l" rtl="0">
              <a:lnSpc>
                <a:spcPct val="115000"/>
              </a:lnSpc>
              <a:spcAft>
                <a:spcPts val="0"/>
              </a:spcAft>
              <a:buNone/>
            </a:pPr>
            <a:r>
              <a:rPr lang="en-US" sz="2800" dirty="0">
                <a:latin typeface="Times New Roman"/>
                <a:ea typeface="Calibri"/>
                <a:cs typeface="Arial"/>
              </a:rPr>
              <a:t>1-Clean the skin daily with soap and water. Dry the skin thoroughly after </a:t>
            </a:r>
            <a:r>
              <a:rPr lang="en-US" sz="2800" dirty="0" smtClean="0">
                <a:latin typeface="Times New Roman"/>
                <a:ea typeface="Calibri"/>
                <a:cs typeface="Arial"/>
              </a:rPr>
              <a:t>bath. Don’t share personal towel.</a:t>
            </a:r>
            <a:endParaRPr lang="ar-IQ" sz="2800" dirty="0" smtClean="0">
              <a:latin typeface="Times New Roman"/>
              <a:ea typeface="Calibri"/>
              <a:cs typeface="Arial"/>
            </a:endParaRPr>
          </a:p>
          <a:p>
            <a:pPr marL="0" indent="0" algn="l" rtl="0">
              <a:lnSpc>
                <a:spcPct val="115000"/>
              </a:lnSpc>
              <a:spcAft>
                <a:spcPts val="0"/>
              </a:spcAft>
              <a:buNone/>
            </a:pPr>
            <a:r>
              <a:rPr lang="en-US" sz="2800" dirty="0" smtClean="0">
                <a:latin typeface="Times New Roman"/>
                <a:ea typeface="Calibri"/>
                <a:cs typeface="Arial"/>
              </a:rPr>
              <a:t>2-Socks </a:t>
            </a:r>
            <a:r>
              <a:rPr lang="en-US" sz="2800" dirty="0">
                <a:latin typeface="Times New Roman"/>
                <a:ea typeface="Calibri"/>
                <a:cs typeface="Arial"/>
              </a:rPr>
              <a:t>should frequently change </a:t>
            </a:r>
            <a:r>
              <a:rPr lang="en-US" sz="2800" dirty="0" smtClean="0">
                <a:latin typeface="Times New Roman"/>
                <a:ea typeface="Calibri"/>
                <a:cs typeface="Arial"/>
              </a:rPr>
              <a:t>and </a:t>
            </a:r>
            <a:r>
              <a:rPr lang="en-US" sz="2800" dirty="0">
                <a:latin typeface="Times New Roman"/>
                <a:ea typeface="Calibri"/>
                <a:cs typeface="Arial"/>
              </a:rPr>
              <a:t>washed regularly. Cotton sock can facilitate the evaporation of moisture, whereas nylon </a:t>
            </a:r>
            <a:r>
              <a:rPr lang="en-US" sz="2800" dirty="0" smtClean="0">
                <a:latin typeface="Times New Roman"/>
                <a:ea typeface="Calibri"/>
                <a:cs typeface="Arial"/>
              </a:rPr>
              <a:t>socks not.</a:t>
            </a:r>
          </a:p>
          <a:p>
            <a:pPr marL="0" indent="0" algn="l" rtl="0">
              <a:lnSpc>
                <a:spcPct val="115000"/>
              </a:lnSpc>
              <a:spcAft>
                <a:spcPts val="0"/>
              </a:spcAft>
              <a:buNone/>
            </a:pPr>
            <a:r>
              <a:rPr lang="en-US" sz="2800" dirty="0" smtClean="0">
                <a:latin typeface="Times New Roman"/>
                <a:ea typeface="Calibri"/>
                <a:cs typeface="Arial"/>
              </a:rPr>
              <a:t>3-Avoid </a:t>
            </a:r>
            <a:r>
              <a:rPr lang="en-US" sz="2800" dirty="0">
                <a:latin typeface="Times New Roman"/>
                <a:ea typeface="Calibri"/>
                <a:cs typeface="Arial"/>
              </a:rPr>
              <a:t>wearing occlusive, non-breathable shoes </a:t>
            </a:r>
            <a:r>
              <a:rPr lang="en-US" sz="2800" dirty="0" smtClean="0">
                <a:latin typeface="Times New Roman"/>
                <a:ea typeface="Calibri"/>
                <a:cs typeface="Arial"/>
              </a:rPr>
              <a:t>in </a:t>
            </a:r>
            <a:r>
              <a:rPr lang="en-US" sz="2800" dirty="0">
                <a:latin typeface="Times New Roman"/>
                <a:ea typeface="Calibri"/>
                <a:cs typeface="Arial"/>
              </a:rPr>
              <a:t>summer, open toe sandals can be helpful and shoes should be left off where </a:t>
            </a:r>
            <a:r>
              <a:rPr lang="en-US" sz="2800" dirty="0" smtClean="0">
                <a:latin typeface="Times New Roman"/>
                <a:ea typeface="Calibri"/>
                <a:cs typeface="Arial"/>
              </a:rPr>
              <a:t>possible.</a:t>
            </a:r>
            <a:r>
              <a:rPr lang="ar-IQ" sz="2800" dirty="0" smtClean="0">
                <a:ea typeface="Calibri"/>
                <a:cs typeface="Times New Roman"/>
              </a:rPr>
              <a:t> </a:t>
            </a:r>
            <a:endParaRPr lang="en-US" sz="2800" dirty="0" smtClean="0">
              <a:ea typeface="Calibri"/>
              <a:cs typeface="Times New Roman"/>
            </a:endParaRPr>
          </a:p>
          <a:p>
            <a:pPr marL="0" indent="0" algn="l" rtl="0">
              <a:lnSpc>
                <a:spcPct val="115000"/>
              </a:lnSpc>
              <a:spcAft>
                <a:spcPts val="0"/>
              </a:spcAft>
              <a:buNone/>
            </a:pPr>
            <a:r>
              <a:rPr lang="ar-IQ" sz="2800" dirty="0" smtClean="0">
                <a:ea typeface="Calibri"/>
                <a:cs typeface="Times New Roman"/>
              </a:rPr>
              <a:t> </a:t>
            </a:r>
            <a:r>
              <a:rPr lang="en-US" sz="2800" dirty="0" smtClean="0">
                <a:ea typeface="Calibri"/>
                <a:cs typeface="Times New Roman"/>
              </a:rPr>
              <a:t>4-</a:t>
            </a:r>
            <a:r>
              <a:rPr lang="en-US" sz="2800" dirty="0" smtClean="0">
                <a:solidFill>
                  <a:prstClr val="black"/>
                </a:solidFill>
                <a:latin typeface="Times New Roman"/>
                <a:ea typeface="Calibri"/>
              </a:rPr>
              <a:t>Applying </a:t>
            </a:r>
            <a:r>
              <a:rPr lang="en-US" sz="2800" dirty="0">
                <a:solidFill>
                  <a:prstClr val="black"/>
                </a:solidFill>
                <a:latin typeface="Times New Roman"/>
                <a:ea typeface="Calibri"/>
              </a:rPr>
              <a:t>antifungal foot powder daily can protect against </a:t>
            </a:r>
            <a:r>
              <a:rPr lang="en-US" sz="2800" dirty="0" err="1">
                <a:solidFill>
                  <a:prstClr val="black"/>
                </a:solidFill>
                <a:latin typeface="Times New Roman"/>
                <a:ea typeface="Calibri"/>
              </a:rPr>
              <a:t>athletets</a:t>
            </a:r>
            <a:r>
              <a:rPr lang="en-US" sz="2800" dirty="0">
                <a:solidFill>
                  <a:prstClr val="black"/>
                </a:solidFill>
                <a:latin typeface="Times New Roman"/>
                <a:ea typeface="Calibri"/>
              </a:rPr>
              <a:t> </a:t>
            </a:r>
            <a:r>
              <a:rPr lang="en-US" sz="2800" dirty="0" smtClean="0">
                <a:solidFill>
                  <a:prstClr val="black"/>
                </a:solidFill>
                <a:latin typeface="Times New Roman"/>
                <a:ea typeface="Calibri"/>
              </a:rPr>
              <a:t>infection</a:t>
            </a:r>
            <a:endParaRPr lang="ar-SA" sz="2800" dirty="0"/>
          </a:p>
        </p:txBody>
      </p:sp>
    </p:spTree>
    <p:extLst>
      <p:ext uri="{BB962C8B-B14F-4D97-AF65-F5344CB8AC3E}">
        <p14:creationId xmlns:p14="http://schemas.microsoft.com/office/powerpoint/2010/main" val="4107784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a:bodyPr>
          <a:lstStyle/>
          <a:p>
            <a:pPr marL="0" indent="0" algn="l" rtl="0">
              <a:buNone/>
            </a:pPr>
            <a:r>
              <a:rPr lang="en-US" b="1" dirty="0" smtClean="0">
                <a:solidFill>
                  <a:srgbClr val="FF0000"/>
                </a:solidFill>
                <a:latin typeface="Times New Roman"/>
                <a:ea typeface="Calibri"/>
              </a:rPr>
              <a:t>Management </a:t>
            </a:r>
            <a:endParaRPr lang="en-US" sz="2800" b="1" dirty="0" smtClean="0">
              <a:solidFill>
                <a:srgbClr val="FF0000"/>
              </a:solidFill>
              <a:latin typeface="Times New Roman"/>
              <a:ea typeface="Calibri"/>
            </a:endParaRPr>
          </a:p>
          <a:p>
            <a:pPr marL="0" indent="0" algn="l" rtl="0">
              <a:buNone/>
            </a:pPr>
            <a:r>
              <a:rPr lang="en-US" sz="2800" dirty="0" smtClean="0">
                <a:latin typeface="Times New Roman"/>
                <a:ea typeface="Calibri"/>
              </a:rPr>
              <a:t>Topical Antifungals generally </a:t>
            </a:r>
            <a:r>
              <a:rPr lang="en-US" sz="2800" dirty="0">
                <a:latin typeface="Times New Roman"/>
                <a:ea typeface="Calibri"/>
              </a:rPr>
              <a:t>advise use for 1–2 weeks after the disappearance of all signs of </a:t>
            </a:r>
            <a:r>
              <a:rPr lang="en-US" sz="2800" dirty="0" smtClean="0">
                <a:latin typeface="Times New Roman"/>
                <a:ea typeface="Calibri"/>
              </a:rPr>
              <a:t>infection</a:t>
            </a:r>
          </a:p>
          <a:p>
            <a:pPr marL="0" indent="0" algn="l" rtl="0">
              <a:buNone/>
            </a:pPr>
            <a:r>
              <a:rPr lang="en-US" sz="2800" dirty="0" smtClean="0">
                <a:latin typeface="Times New Roman"/>
                <a:ea typeface="Calibri"/>
              </a:rPr>
              <a:t>1-</a:t>
            </a:r>
            <a:r>
              <a:rPr lang="en-GB" sz="2800" dirty="0" smtClean="0">
                <a:latin typeface="Times New Roman"/>
                <a:ea typeface="Calibri"/>
              </a:rPr>
              <a:t>Azoles </a:t>
            </a:r>
            <a:r>
              <a:rPr lang="en-GB" sz="2800" dirty="0">
                <a:latin typeface="Times New Roman"/>
                <a:ea typeface="Calibri"/>
              </a:rPr>
              <a:t>(e.g. </a:t>
            </a:r>
            <a:r>
              <a:rPr lang="en-GB" sz="2800" dirty="0" err="1">
                <a:latin typeface="Times New Roman"/>
                <a:ea typeface="Calibri"/>
              </a:rPr>
              <a:t>clotrimazole</a:t>
            </a:r>
            <a:r>
              <a:rPr lang="en-GB" sz="2800" dirty="0">
                <a:latin typeface="Times New Roman"/>
                <a:ea typeface="Calibri"/>
              </a:rPr>
              <a:t>, ketoconazole and </a:t>
            </a:r>
            <a:r>
              <a:rPr lang="en-GB" sz="2800" dirty="0" err="1">
                <a:latin typeface="Times New Roman"/>
                <a:ea typeface="Calibri"/>
              </a:rPr>
              <a:t>miconazole</a:t>
            </a:r>
            <a:r>
              <a:rPr lang="en-GB" sz="2800" dirty="0">
                <a:latin typeface="Times New Roman"/>
                <a:ea typeface="Calibri"/>
              </a:rPr>
              <a:t>) </a:t>
            </a:r>
            <a:endParaRPr lang="en-GB" sz="2800" dirty="0" smtClean="0">
              <a:latin typeface="Times New Roman"/>
              <a:ea typeface="Calibri"/>
            </a:endParaRPr>
          </a:p>
          <a:p>
            <a:pPr marL="0" indent="0" algn="l" rtl="0">
              <a:buNone/>
            </a:pPr>
            <a:r>
              <a:rPr lang="en-GB" sz="2800" dirty="0" smtClean="0">
                <a:latin typeface="Times New Roman"/>
                <a:ea typeface="Calibri"/>
              </a:rPr>
              <a:t>Topical </a:t>
            </a:r>
            <a:r>
              <a:rPr lang="en-GB" sz="2800" dirty="0">
                <a:latin typeface="Times New Roman"/>
                <a:ea typeface="Calibri"/>
              </a:rPr>
              <a:t>azoles can be used to treat many topical fungal infections, including athlete’s foot. </a:t>
            </a:r>
            <a:endParaRPr lang="en-GB" sz="2800" dirty="0" smtClean="0">
              <a:latin typeface="Times New Roman"/>
              <a:ea typeface="Calibri"/>
            </a:endParaRPr>
          </a:p>
          <a:p>
            <a:pPr marL="0" indent="0" algn="l" rtl="0">
              <a:buNone/>
            </a:pPr>
            <a:r>
              <a:rPr lang="en-GB" sz="2800" dirty="0" smtClean="0">
                <a:latin typeface="Times New Roman"/>
                <a:ea typeface="Calibri"/>
              </a:rPr>
              <a:t>They </a:t>
            </a:r>
            <a:r>
              <a:rPr lang="en-GB" sz="2800" dirty="0">
                <a:latin typeface="Times New Roman"/>
                <a:ea typeface="Calibri"/>
              </a:rPr>
              <a:t>have a wide spectrum of action and have </a:t>
            </a:r>
            <a:r>
              <a:rPr lang="en-GB" sz="2800" dirty="0" smtClean="0">
                <a:latin typeface="Times New Roman"/>
                <a:ea typeface="Calibri"/>
              </a:rPr>
              <a:t>been shown to have both antifungal and antibacterial activity. So its useful for secondary infection.</a:t>
            </a:r>
          </a:p>
          <a:p>
            <a:pPr marL="0" indent="0" algn="l" rtl="0">
              <a:buNone/>
            </a:pPr>
            <a:r>
              <a:rPr lang="en-US" sz="2800" dirty="0" smtClean="0">
                <a:latin typeface="Times New Roman"/>
                <a:ea typeface="Calibri"/>
              </a:rPr>
              <a:t>SE: cause </a:t>
            </a:r>
            <a:r>
              <a:rPr lang="en-US" sz="2800" dirty="0">
                <a:latin typeface="Times New Roman"/>
                <a:ea typeface="Calibri"/>
              </a:rPr>
              <a:t>mild irritation of the skin</a:t>
            </a:r>
            <a:endParaRPr lang="ar-SA" sz="2800" dirty="0">
              <a:latin typeface="Times New Roman"/>
              <a:ea typeface="Calibri"/>
            </a:endParaRPr>
          </a:p>
        </p:txBody>
      </p:sp>
    </p:spTree>
    <p:extLst>
      <p:ext uri="{BB962C8B-B14F-4D97-AF65-F5344CB8AC3E}">
        <p14:creationId xmlns:p14="http://schemas.microsoft.com/office/powerpoint/2010/main" val="3220268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48680"/>
            <a:ext cx="8625218" cy="5542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0354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l" rtl="0">
              <a:buNone/>
            </a:pPr>
            <a:r>
              <a:rPr lang="en-US" sz="3600" b="1" dirty="0" err="1" smtClean="0">
                <a:solidFill>
                  <a:srgbClr val="FF0000"/>
                </a:solidFill>
                <a:latin typeface="Times New Roman"/>
                <a:ea typeface="Calibri"/>
              </a:rPr>
              <a:t>Tolnaftate</a:t>
            </a:r>
            <a:r>
              <a:rPr lang="en-US" sz="3600" b="1" dirty="0" smtClean="0">
                <a:solidFill>
                  <a:srgbClr val="FF0000"/>
                </a:solidFill>
                <a:latin typeface="Times New Roman"/>
                <a:ea typeface="Calibri"/>
              </a:rPr>
              <a:t> </a:t>
            </a:r>
            <a:endParaRPr lang="en-US" b="1" dirty="0" smtClean="0">
              <a:solidFill>
                <a:srgbClr val="FF0000"/>
              </a:solidFill>
              <a:latin typeface="Times New Roman"/>
              <a:ea typeface="Calibri"/>
            </a:endParaRPr>
          </a:p>
          <a:p>
            <a:pPr algn="l" rtl="0"/>
            <a:r>
              <a:rPr lang="en-US" dirty="0" smtClean="0">
                <a:latin typeface="Times New Roman"/>
                <a:ea typeface="Calibri"/>
              </a:rPr>
              <a:t> </a:t>
            </a:r>
            <a:r>
              <a:rPr lang="en-US" dirty="0">
                <a:latin typeface="Times New Roman"/>
                <a:ea typeface="Calibri"/>
              </a:rPr>
              <a:t>A</a:t>
            </a:r>
            <a:r>
              <a:rPr lang="en-US" dirty="0" smtClean="0">
                <a:latin typeface="Times New Roman"/>
                <a:ea typeface="Calibri"/>
              </a:rPr>
              <a:t>vailable </a:t>
            </a:r>
            <a:r>
              <a:rPr lang="en-US" dirty="0">
                <a:latin typeface="Times New Roman"/>
                <a:ea typeface="Calibri"/>
              </a:rPr>
              <a:t>in powder, cream, aerosol and solution formulations and is effective against athlete’s foot. </a:t>
            </a:r>
            <a:endParaRPr lang="en-US" dirty="0" smtClean="0">
              <a:latin typeface="Times New Roman"/>
              <a:ea typeface="Calibri"/>
            </a:endParaRPr>
          </a:p>
          <a:p>
            <a:pPr algn="l" rtl="0"/>
            <a:r>
              <a:rPr lang="en-US" dirty="0" smtClean="0">
                <a:latin typeface="Times New Roman"/>
                <a:ea typeface="Calibri"/>
              </a:rPr>
              <a:t>It </a:t>
            </a:r>
            <a:r>
              <a:rPr lang="en-US" dirty="0">
                <a:latin typeface="Times New Roman"/>
                <a:ea typeface="Calibri"/>
              </a:rPr>
              <a:t>has antifungal, but not antibacterial, action. </a:t>
            </a:r>
            <a:endParaRPr lang="en-US" dirty="0" smtClean="0">
              <a:latin typeface="Times New Roman"/>
              <a:ea typeface="Calibri"/>
            </a:endParaRPr>
          </a:p>
          <a:p>
            <a:pPr algn="l" rtl="0"/>
            <a:r>
              <a:rPr lang="en-US" dirty="0" smtClean="0">
                <a:latin typeface="Times New Roman"/>
                <a:ea typeface="Calibri"/>
              </a:rPr>
              <a:t>It </a:t>
            </a:r>
            <a:r>
              <a:rPr lang="en-US" dirty="0">
                <a:latin typeface="Times New Roman"/>
                <a:ea typeface="Calibri"/>
              </a:rPr>
              <a:t>should be applied twice daily and treatment should be continued for up to 6 weeks. </a:t>
            </a:r>
            <a:endParaRPr lang="en-US" dirty="0" smtClean="0">
              <a:latin typeface="Times New Roman"/>
              <a:ea typeface="Calibri"/>
            </a:endParaRPr>
          </a:p>
          <a:p>
            <a:pPr algn="l" rtl="0"/>
            <a:r>
              <a:rPr lang="en-US" dirty="0" smtClean="0">
                <a:latin typeface="Times New Roman"/>
                <a:ea typeface="Calibri"/>
              </a:rPr>
              <a:t>SE: </a:t>
            </a:r>
            <a:r>
              <a:rPr lang="en-US" dirty="0" err="1" smtClean="0">
                <a:latin typeface="Times New Roman"/>
                <a:ea typeface="Calibri"/>
              </a:rPr>
              <a:t>Tolnaftate</a:t>
            </a:r>
            <a:r>
              <a:rPr lang="en-US" dirty="0" smtClean="0">
                <a:latin typeface="Times New Roman"/>
                <a:ea typeface="Calibri"/>
              </a:rPr>
              <a:t> </a:t>
            </a:r>
            <a:r>
              <a:rPr lang="en-US" dirty="0">
                <a:latin typeface="Times New Roman"/>
                <a:ea typeface="Calibri"/>
              </a:rPr>
              <a:t>may sting slightly when applied to infected skin.</a:t>
            </a:r>
          </a:p>
          <a:p>
            <a:pPr algn="l" rtl="0"/>
            <a:endParaRPr lang="ar-SA" sz="3600" dirty="0"/>
          </a:p>
        </p:txBody>
      </p:sp>
    </p:spTree>
    <p:extLst>
      <p:ext uri="{BB962C8B-B14F-4D97-AF65-F5344CB8AC3E}">
        <p14:creationId xmlns:p14="http://schemas.microsoft.com/office/powerpoint/2010/main" val="1716270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560</Words>
  <Application>Microsoft Office PowerPoint</Application>
  <PresentationFormat>عرض على الشاشة (3:4)‏</PresentationFormat>
  <Paragraphs>47</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سمة Office</vt:lpstr>
      <vt:lpstr>Athlete's foot </vt:lpstr>
      <vt:lpstr>Fungal infection according to site</vt:lpstr>
      <vt:lpstr>عرض تقديمي في PowerPoint</vt:lpstr>
      <vt:lpstr>عرض تقديمي في PowerPoint</vt:lpstr>
      <vt:lpstr>Conditions to eliminate</vt:lpstr>
      <vt:lpstr>practical advice to prevent reinfection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Athlete's foot </dc:title>
  <dc:creator>A</dc:creator>
  <cp:lastModifiedBy>A</cp:lastModifiedBy>
  <cp:revision>1</cp:revision>
  <dcterms:created xsi:type="dcterms:W3CDTF">2018-12-28T09:21:06Z</dcterms:created>
  <dcterms:modified xsi:type="dcterms:W3CDTF">2018-12-28T09:23:53Z</dcterms:modified>
</cp:coreProperties>
</file>